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81" r:id="rId12"/>
    <p:sldId id="267" r:id="rId13"/>
    <p:sldId id="274" r:id="rId14"/>
    <p:sldId id="275" r:id="rId15"/>
    <p:sldId id="268" r:id="rId16"/>
    <p:sldId id="271" r:id="rId17"/>
    <p:sldId id="272" r:id="rId18"/>
    <p:sldId id="273" r:id="rId19"/>
    <p:sldId id="278" r:id="rId20"/>
    <p:sldId id="276" r:id="rId21"/>
    <p:sldId id="277" r:id="rId22"/>
    <p:sldId id="282" r:id="rId23"/>
    <p:sldId id="283" r:id="rId24"/>
    <p:sldId id="284" r:id="rId25"/>
    <p:sldId id="286" r:id="rId26"/>
    <p:sldId id="287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9D418-F0D5-413F-A18F-20468FFAB403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A297A-1C98-454C-91F5-7A7630D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1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297A-1C98-454C-91F5-7A7630D24B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297A-1C98-454C-91F5-7A7630D24B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8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297A-1C98-454C-91F5-7A7630D24B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1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297A-1C98-454C-91F5-7A7630D24B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8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297A-1C98-454C-91F5-7A7630D24B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19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297A-1C98-454C-91F5-7A7630D24B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1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9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4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0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31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6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64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2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9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4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9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5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1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4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6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1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2F4B5B7-C55A-475A-95D1-7A6CECB31C32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7A16951-4202-41FC-B544-0551F8A41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50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7089" y="2278966"/>
            <a:ext cx="7386711" cy="3826552"/>
          </a:xfrm>
        </p:spPr>
        <p:txBody>
          <a:bodyPr>
            <a:noAutofit/>
          </a:bodyPr>
          <a:lstStyle/>
          <a:p>
            <a:r>
              <a:rPr lang="en-US" sz="11500" dirty="0"/>
              <a:t>No Wrong </a:t>
            </a:r>
            <a:br>
              <a:rPr lang="en-US" sz="11500" dirty="0"/>
            </a:br>
            <a:r>
              <a:rPr lang="en-US" sz="11500" dirty="0"/>
              <a:t>People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38" y="154744"/>
            <a:ext cx="3817423" cy="64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87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228" y="1023257"/>
            <a:ext cx="5279571" cy="5082261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66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Just </a:t>
            </a:r>
            <a:br>
              <a:rPr lang="en-US" sz="166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sz="166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leave!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r="8735" b="1"/>
          <a:stretch/>
        </p:blipFill>
        <p:spPr>
          <a:xfrm>
            <a:off x="478971" y="10"/>
            <a:ext cx="5340520" cy="4068390"/>
          </a:xfrm>
          <a:prstGeom prst="rect">
            <a:avLst/>
          </a:prstGeom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376293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10" y="1604661"/>
            <a:ext cx="8017261" cy="4970702"/>
          </a:xfrm>
          <a:prstGeom prst="rect">
            <a:avLst/>
          </a:prstGeom>
          <a:ln w="190500" cap="flat" cmpd="thinThick">
            <a:solidFill>
              <a:srgbClr val="FFFFFF"/>
            </a:solidFill>
            <a:prstDash val="solid"/>
            <a:round/>
          </a:ln>
        </p:spPr>
      </p:pic>
      <p:sp>
        <p:nvSpPr>
          <p:cNvPr id="3" name="TextBox 2"/>
          <p:cNvSpPr txBox="1"/>
          <p:nvPr/>
        </p:nvSpPr>
        <p:spPr>
          <a:xfrm>
            <a:off x="1795749" y="506777"/>
            <a:ext cx="8681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Is this what God wants?</a:t>
            </a:r>
          </a:p>
        </p:txBody>
      </p:sp>
    </p:spTree>
    <p:extLst>
      <p:ext uri="{BB962C8B-B14F-4D97-AF65-F5344CB8AC3E}">
        <p14:creationId xmlns:p14="http://schemas.microsoft.com/office/powerpoint/2010/main" val="313400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r="1" b="22259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2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7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49" y="643467"/>
            <a:ext cx="77917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83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1" b="75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Probably not really about food.  Or at least not mostly about food.</a:t>
            </a:r>
          </a:p>
          <a:p>
            <a:r>
              <a:rPr lang="en-US" sz="4400" dirty="0"/>
              <a:t>Peter says: “But God has shown me that I should not call anyone impure or unclean.”  Acts 10:28</a:t>
            </a:r>
          </a:p>
        </p:txBody>
      </p:sp>
    </p:spTree>
    <p:extLst>
      <p:ext uri="{BB962C8B-B14F-4D97-AF65-F5344CB8AC3E}">
        <p14:creationId xmlns:p14="http://schemas.microsoft.com/office/powerpoint/2010/main" val="2223596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church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Challenges Peter’s actions, but</a:t>
            </a:r>
          </a:p>
          <a:p>
            <a:r>
              <a:rPr lang="en-US" sz="4400" dirty="0"/>
              <a:t>Listens to Peter’s explanations, and</a:t>
            </a:r>
          </a:p>
          <a:p>
            <a:r>
              <a:rPr lang="en-US" sz="4400" dirty="0"/>
              <a:t>Calms down, and </a:t>
            </a:r>
          </a:p>
          <a:p>
            <a:r>
              <a:rPr lang="en-US" sz="4400" dirty="0"/>
              <a:t>Praises God, and</a:t>
            </a:r>
          </a:p>
          <a:p>
            <a:r>
              <a:rPr lang="en-US" sz="4400" dirty="0"/>
              <a:t>Agrees that the Gospel is for the Gentiles too, but…</a:t>
            </a:r>
          </a:p>
        </p:txBody>
      </p:sp>
    </p:spTree>
    <p:extLst>
      <p:ext uri="{BB962C8B-B14F-4D97-AF65-F5344CB8AC3E}">
        <p14:creationId xmlns:p14="http://schemas.microsoft.com/office/powerpoint/2010/main" val="309307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09" y="726498"/>
            <a:ext cx="10453164" cy="4963102"/>
          </a:xfrm>
        </p:spPr>
        <p:txBody>
          <a:bodyPr>
            <a:noAutofit/>
          </a:bodyPr>
          <a:lstStyle/>
          <a:p>
            <a:r>
              <a:rPr lang="en-US" sz="4400" dirty="0"/>
              <a:t>…proceeds to preach only to the Jews.</a:t>
            </a:r>
          </a:p>
          <a:p>
            <a:endParaRPr lang="en-US" sz="4400" dirty="0"/>
          </a:p>
          <a:p>
            <a:r>
              <a:rPr lang="en-US" sz="4400" dirty="0"/>
              <a:t>Paul is the first to actively seek out the Gentiles</a:t>
            </a:r>
          </a:p>
          <a:p>
            <a:r>
              <a:rPr lang="en-US" sz="4400" dirty="0"/>
              <a:t>In Acts 15, we read of an attempt to make the Gentile Christians second-class citizens</a:t>
            </a:r>
          </a:p>
          <a:p>
            <a:r>
              <a:rPr lang="en-US" sz="4400" dirty="0"/>
              <a:t>But full inclusion wins</a:t>
            </a:r>
          </a:p>
        </p:txBody>
      </p:sp>
    </p:spTree>
    <p:extLst>
      <p:ext uri="{BB962C8B-B14F-4D97-AF65-F5344CB8AC3E}">
        <p14:creationId xmlns:p14="http://schemas.microsoft.com/office/powerpoint/2010/main" val="3340696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belongs in OUR church?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61" y="1477518"/>
            <a:ext cx="78581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37" y="643467"/>
            <a:ext cx="50975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69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11286" cy="6318704"/>
          </a:xfrm>
        </p:spPr>
        <p:txBody>
          <a:bodyPr/>
          <a:lstStyle/>
          <a:p>
            <a:r>
              <a:rPr lang="en-US" dirty="0"/>
              <a:t>Outcasts and Jesus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8" y="0"/>
            <a:ext cx="4910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02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3" b="98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50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5EC9BE82-197E-4B17-90F6-C38A83018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509" y="643467"/>
            <a:ext cx="10564807" cy="5200743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43"/>
          <a:stretch/>
        </p:blipFill>
        <p:spPr>
          <a:xfrm>
            <a:off x="1131171" y="965201"/>
            <a:ext cx="9922411" cy="45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30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4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397931"/>
            <a:ext cx="10905066" cy="40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0" b="84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40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800" strike="sngStrike" dirty="0"/>
              <a:t>Rules and Regulations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strike="sngStrike" dirty="0"/>
              <a:t>Accurate Theology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strike="sngStrike" dirty="0"/>
              <a:t>Righteousness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strike="sngStrike" dirty="0"/>
              <a:t>Authority and Power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strike="sngStrike" dirty="0"/>
              <a:t>Strong Rhetoric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strike="sngStrike" dirty="0"/>
              <a:t>Holy Purity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800" strike="sngStrike" dirty="0"/>
              <a:t>Organizations and Ministries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6600" b="1" dirty="0"/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1555937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belongs in OUR church?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dirty="0"/>
              <a:t>Everyone belongs</a:t>
            </a:r>
          </a:p>
          <a:p>
            <a:pPr marL="0" indent="0" algn="ctr">
              <a:buNone/>
            </a:pPr>
            <a:r>
              <a:rPr lang="en-US" sz="9600" dirty="0"/>
              <a:t>all the way in</a:t>
            </a:r>
          </a:p>
          <a:p>
            <a:pPr marL="0" indent="0" algn="ctr">
              <a:buNone/>
            </a:pPr>
            <a:r>
              <a:rPr lang="en-US" sz="9600" dirty="0"/>
              <a:t>All means all!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6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26DCBD-F5EB-41C5-9F2D-21226E45F3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4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F674E-2FF3-4F89-8131-19D0BE562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188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23" y="643466"/>
            <a:ext cx="689915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82" y="0"/>
            <a:ext cx="5673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4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3429" cy="5360761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BaaBookHmkBold" panose="00000400000000000000" pitchFamily="2" charset="0"/>
              </a:rPr>
              <a:t>The whole church is confused too</a:t>
            </a:r>
          </a:p>
        </p:txBody>
      </p:sp>
    </p:spTree>
    <p:extLst>
      <p:ext uri="{BB962C8B-B14F-4D97-AF65-F5344CB8AC3E}">
        <p14:creationId xmlns:p14="http://schemas.microsoft.com/office/powerpoint/2010/main" val="252175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9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71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" r="1" b="2206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3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93645"/>
            <a:ext cx="9905998" cy="1478570"/>
          </a:xfrm>
        </p:spPr>
        <p:txBody>
          <a:bodyPr>
            <a:normAutofit/>
          </a:bodyPr>
          <a:lstStyle/>
          <a:p>
            <a:r>
              <a:rPr lang="en-US" sz="6000" dirty="0"/>
              <a:t>Mutual anger and blame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29050"/>
            <a:ext cx="11050587" cy="491793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maranth" panose="02000503000000020004" pitchFamily="50" charset="0"/>
              </a:rPr>
              <a:t>The Bishops were wrong!</a:t>
            </a:r>
          </a:p>
          <a:p>
            <a:r>
              <a:rPr lang="en-US" sz="4400" dirty="0">
                <a:latin typeface="Amaranth" panose="02000503000000020004" pitchFamily="50" charset="0"/>
              </a:rPr>
              <a:t>Illegal people voted!</a:t>
            </a:r>
          </a:p>
          <a:p>
            <a:r>
              <a:rPr lang="en-US" sz="4400" dirty="0">
                <a:latin typeface="Amaranth" panose="02000503000000020004" pitchFamily="50" charset="0"/>
              </a:rPr>
              <a:t>Delegates were bribed!</a:t>
            </a:r>
          </a:p>
          <a:p>
            <a:r>
              <a:rPr lang="en-US" sz="4400" dirty="0">
                <a:latin typeface="Amaranth" panose="02000503000000020004" pitchFamily="50" charset="0"/>
              </a:rPr>
              <a:t>Partisans used unfair tactics!</a:t>
            </a:r>
          </a:p>
          <a:p>
            <a:r>
              <a:rPr lang="en-US" sz="4400" b="1" dirty="0">
                <a:solidFill>
                  <a:schemeClr val="accent6"/>
                </a:solidFill>
                <a:latin typeface="Amaranth" panose="02000503000000020004" pitchFamily="50" charset="0"/>
              </a:rPr>
              <a:t>From both sides:  A tiny minority is hijacking the United Methodist Church!</a:t>
            </a:r>
          </a:p>
        </p:txBody>
      </p:sp>
    </p:spTree>
    <p:extLst>
      <p:ext uri="{BB962C8B-B14F-4D97-AF65-F5344CB8AC3E}">
        <p14:creationId xmlns:p14="http://schemas.microsoft.com/office/powerpoint/2010/main" val="389079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5" y="369456"/>
            <a:ext cx="11785600" cy="1339272"/>
          </a:xfrm>
        </p:spPr>
        <p:txBody>
          <a:bodyPr>
            <a:normAutofit/>
          </a:bodyPr>
          <a:lstStyle/>
          <a:p>
            <a:r>
              <a:rPr lang="en-US" sz="5400" b="1" dirty="0"/>
              <a:t>The result:  The church of anti-gay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049" y="1538287"/>
            <a:ext cx="9905999" cy="3541714"/>
          </a:xfrm>
        </p:spPr>
        <p:txBody>
          <a:bodyPr>
            <a:noAutofit/>
          </a:bodyPr>
          <a:lstStyle/>
          <a:p>
            <a:r>
              <a:rPr lang="en-US" sz="4000" b="1" dirty="0"/>
              <a:t>Ordination—the only stated barrier</a:t>
            </a:r>
          </a:p>
          <a:p>
            <a:r>
              <a:rPr lang="en-US" sz="4000" b="1" dirty="0"/>
              <a:t>Marriage—the only people a pastor can’t marry</a:t>
            </a:r>
          </a:p>
          <a:p>
            <a:r>
              <a:rPr lang="en-US" sz="4000" b="1" dirty="0"/>
              <a:t>Punishment—the only prescribed punishments</a:t>
            </a:r>
          </a:p>
          <a:p>
            <a:r>
              <a:rPr lang="en-US" sz="4000" b="1" dirty="0"/>
              <a:t>Disaffiliation—the only reason a church can leave the UMC with its property</a:t>
            </a:r>
          </a:p>
        </p:txBody>
      </p:sp>
    </p:spTree>
    <p:extLst>
      <p:ext uri="{BB962C8B-B14F-4D97-AF65-F5344CB8AC3E}">
        <p14:creationId xmlns:p14="http://schemas.microsoft.com/office/powerpoint/2010/main" val="4431585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1648</TotalTime>
  <Words>249</Words>
  <Application>Microsoft Office PowerPoint</Application>
  <PresentationFormat>Widescreen</PresentationFormat>
  <Paragraphs>49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Amaranth</vt:lpstr>
      <vt:lpstr>Arial</vt:lpstr>
      <vt:lpstr>BaaBookHmkBold</vt:lpstr>
      <vt:lpstr>Calibri</vt:lpstr>
      <vt:lpstr>Corbel</vt:lpstr>
      <vt:lpstr>Wingdings</vt:lpstr>
      <vt:lpstr>Depth</vt:lpstr>
      <vt:lpstr>No Wrong  People</vt:lpstr>
      <vt:lpstr>PowerPoint Presentation</vt:lpstr>
      <vt:lpstr>PowerPoint Presentation</vt:lpstr>
      <vt:lpstr>PowerPoint Presentation</vt:lpstr>
      <vt:lpstr>The whole church is confused too</vt:lpstr>
      <vt:lpstr>PowerPoint Presentation</vt:lpstr>
      <vt:lpstr>PowerPoint Presentation</vt:lpstr>
      <vt:lpstr>Mutual anger and blame</vt:lpstr>
      <vt:lpstr>The result:  The church of anti-gay</vt:lpstr>
      <vt:lpstr>Just  leave!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it mean?</vt:lpstr>
      <vt:lpstr>What does the church do?</vt:lpstr>
      <vt:lpstr>PowerPoint Presentation</vt:lpstr>
      <vt:lpstr>Who belongs in OUR church?</vt:lpstr>
      <vt:lpstr>Outcasts and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belongs in OUR church?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Wrong People</dc:title>
  <dc:creator>Daniel Dionne</dc:creator>
  <cp:lastModifiedBy>Daniel Dionne</cp:lastModifiedBy>
  <cp:revision>30</cp:revision>
  <dcterms:created xsi:type="dcterms:W3CDTF">2019-05-15T17:05:29Z</dcterms:created>
  <dcterms:modified xsi:type="dcterms:W3CDTF">2019-05-16T20:45:58Z</dcterms:modified>
</cp:coreProperties>
</file>